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56" r:id="rId2"/>
    <p:sldId id="262" r:id="rId3"/>
    <p:sldId id="263" r:id="rId4"/>
    <p:sldId id="264" r:id="rId5"/>
    <p:sldId id="268" r:id="rId6"/>
    <p:sldId id="269" r:id="rId7"/>
    <p:sldId id="270" r:id="rId8"/>
    <p:sldId id="271" r:id="rId9"/>
    <p:sldId id="265" r:id="rId10"/>
    <p:sldId id="266" r:id="rId11"/>
    <p:sldId id="267" r:id="rId12"/>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5pPr>
    <a:lvl6pPr marL="2286000" algn="l" defTabSz="914400" rtl="0" eaLnBrk="1" latinLnBrk="0" hangingPunct="1">
      <a:defRPr sz="2400" kern="1200">
        <a:solidFill>
          <a:srgbClr val="000000"/>
        </a:solidFill>
        <a:latin typeface="Arial" charset="0"/>
        <a:ea typeface="ヒラギノ角ゴ ProN W3"/>
        <a:cs typeface="ヒラギノ角ゴ ProN W3"/>
        <a:sym typeface="Arial" charset="0"/>
      </a:defRPr>
    </a:lvl6pPr>
    <a:lvl7pPr marL="2743200" algn="l" defTabSz="914400" rtl="0" eaLnBrk="1" latinLnBrk="0" hangingPunct="1">
      <a:defRPr sz="2400" kern="1200">
        <a:solidFill>
          <a:srgbClr val="000000"/>
        </a:solidFill>
        <a:latin typeface="Arial" charset="0"/>
        <a:ea typeface="ヒラギノ角ゴ ProN W3"/>
        <a:cs typeface="ヒラギノ角ゴ ProN W3"/>
        <a:sym typeface="Arial" charset="0"/>
      </a:defRPr>
    </a:lvl7pPr>
    <a:lvl8pPr marL="3200400" algn="l" defTabSz="914400" rtl="0" eaLnBrk="1" latinLnBrk="0" hangingPunct="1">
      <a:defRPr sz="2400" kern="1200">
        <a:solidFill>
          <a:srgbClr val="000000"/>
        </a:solidFill>
        <a:latin typeface="Arial" charset="0"/>
        <a:ea typeface="ヒラギノ角ゴ ProN W3"/>
        <a:cs typeface="ヒラギノ角ゴ ProN W3"/>
        <a:sym typeface="Arial" charset="0"/>
      </a:defRPr>
    </a:lvl8pPr>
    <a:lvl9pPr marL="3657600" algn="l" defTabSz="914400" rtl="0" eaLnBrk="1" latinLnBrk="0" hangingPunct="1">
      <a:defRPr sz="2400" kern="1200">
        <a:solidFill>
          <a:srgbClr val="000000"/>
        </a:solidFill>
        <a:latin typeface="Arial" charset="0"/>
        <a:ea typeface="ヒラギノ角ゴ ProN W3"/>
        <a:cs typeface="ヒラギノ角ゴ ProN W3"/>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52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Rot="1" noChangeAspect="1" noChangeArrowheads="1" noTextEdit="1"/>
          </p:cNvSpPr>
          <p:nvPr>
            <p:ph type="sldImg"/>
          </p:nvPr>
        </p:nvSpPr>
        <p:spPr>
          <a:solidFill>
            <a:srgbClr val="FFFFFF"/>
          </a:solidFill>
          <a:ln/>
        </p:spPr>
      </p:sp>
      <p:sp>
        <p:nvSpPr>
          <p:cNvPr id="15362" name="Rectangle 2"/>
          <p:cNvSpPr>
            <a:spLocks noGrp="1" noChangeArrowheads="1"/>
          </p:cNvSpPr>
          <p:nvPr>
            <p:ph type="body" idx="1"/>
          </p:nvPr>
        </p:nvSpPr>
        <p:spPr>
          <a:noFill/>
          <a:ln/>
        </p:spPr>
        <p:txBody>
          <a:bodyPr/>
          <a:lstStyle/>
          <a:p>
            <a:pPr marL="39688" eaLnBrk="1" hangingPunct="1"/>
            <a:r>
              <a:rPr lang="en-US" smtClean="0">
                <a:solidFill>
                  <a:srgbClr val="000000"/>
                </a:solidFill>
                <a:latin typeface="Calibri" pitchFamily="34" charset="0"/>
                <a:ea typeface="ＭＳ Ｐゴシック"/>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p:spPr>
        <p:txBody>
          <a:bodyPr/>
          <a:lstStyle/>
          <a:p>
            <a:r>
              <a:rPr lang="en-US" smtClean="0">
                <a:ea typeface="ＭＳ Ｐゴシック"/>
              </a:rPr>
              <a:t>Presenters: </a:t>
            </a:r>
          </a:p>
          <a:p>
            <a:r>
              <a:rPr lang="en-US" smtClean="0">
                <a:ea typeface="ＭＳ Ｐゴシック"/>
              </a:rPr>
              <a:t>Ask participants to move to the corner that best represents how they feel (movie pictures are printed and one hanging in each corner).  Share in each corner, and then each corner shares out.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p:spPr>
        <p:txBody>
          <a:bodyPr/>
          <a:lstStyle/>
          <a:p>
            <a:r>
              <a:rPr lang="en-US" smtClean="0">
                <a:ea typeface="ＭＳ Ｐゴシック"/>
              </a:rPr>
              <a:t>Presenters:</a:t>
            </a:r>
          </a:p>
          <a:p>
            <a:r>
              <a:rPr lang="en-US" smtClean="0">
                <a:ea typeface="ＭＳ Ｐゴシック"/>
              </a:rPr>
              <a:t>See the template for an explanation of each centre.  Centre cards are posted on the wiki.</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a:noFill/>
          <a:ln/>
        </p:spPr>
        <p:txBody>
          <a:bodyPr/>
          <a:lstStyle/>
          <a:p>
            <a:r>
              <a:rPr lang="en-US" smtClean="0">
                <a:ea typeface="ＭＳ Ｐゴシック"/>
              </a:rPr>
              <a:t>This slide is for Nottawasaga.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p:spPr>
        <p:txBody>
          <a:bodyPr/>
          <a:lstStyle/>
          <a:p>
            <a:r>
              <a:rPr lang="en-US" smtClean="0">
                <a:ea typeface="ＭＳ Ｐゴシック"/>
              </a:rPr>
              <a:t>This slide is for Kempenfelt.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D84ECE5C-DF74-46EC-B986-A58453861357}"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4453BD8-24C5-4B17-9D85-58E1AB547478}"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0BE8DDB-5196-49D6-B62F-2E6D29656B65}"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22AD715-4E29-45A5-9D61-56B5953AE7A6}"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11B351A7-AD13-4185-A168-92E8D9DD2BF6}"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2AA10028-57A4-4027-9B3C-DFB847348436}"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BCA2612A-CE0C-482E-9D2F-5855D8600495}"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A9F811C-523F-4E68-8500-FEAB31D6B5DF}"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0A7607A0-307E-422B-B5E6-5957E6AAC137}"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D419EB1E-E58B-4777-A24E-3056AEEC8289}"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DCFD7EC4-212B-4F97-A224-12A4DE658862}"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1028" name="Picture 1"/>
          <p:cNvPicPr>
            <a:picLocks noChangeArrowheads="1"/>
          </p:cNvPicPr>
          <p:nvPr userDrawn="1"/>
        </p:nvPicPr>
        <p:blipFill>
          <a:blip r:embed="rId13"/>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latin typeface="Arial" pitchFamily="34" charset="0"/>
                <a:ea typeface="ヒラギノ角ゴ ProN W3" charset="-128"/>
                <a:cs typeface="Arial" pitchFamily="34" charset="0"/>
                <a:sym typeface="Arial" pitchFamily="34" charset="0"/>
              </a:defRPr>
            </a:lvl1pPr>
          </a:lstStyle>
          <a:p>
            <a:pPr>
              <a:defRPr/>
            </a:pPr>
            <a:fld id="{E278E10D-F0A0-4C77-BB0B-46AE8BB82471}" type="slidenum">
              <a:rPr lang="en-US"/>
              <a:pPr>
                <a:defRPr/>
              </a:pPr>
              <a:t>‹#›</a:t>
            </a:fld>
            <a:endParaRPr lang="en-US"/>
          </a:p>
        </p:txBody>
      </p:sp>
      <p:pic>
        <p:nvPicPr>
          <p:cNvPr id="1030" name="Picture 2"/>
          <p:cNvPicPr>
            <a:picLocks noChangeArrowheads="1"/>
          </p:cNvPicPr>
          <p:nvPr userDrawn="1"/>
        </p:nvPicPr>
        <p:blipFill>
          <a:blip r:embed="rId14"/>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pPr>
              <a:defRPr/>
            </a:pPr>
            <a:endParaRPr lang="en-US">
              <a:latin typeface="Arial" pitchFamily="34" charset="0"/>
              <a:ea typeface="ヒラギノ角ゴ ProN W3" charset="-128"/>
              <a:cs typeface="+mn-cs"/>
              <a:sym typeface="Arial" pitchFamily="34" charset="0"/>
            </a:endParaRPr>
          </a:p>
        </p:txBody>
      </p:sp>
      <p:pic>
        <p:nvPicPr>
          <p:cNvPr id="14338" name="Picture 2"/>
          <p:cNvPicPr>
            <a:picLocks noChangeArrowheads="1"/>
          </p:cNvPicPr>
          <p:nvPr/>
        </p:nvPicPr>
        <p:blipFill>
          <a:blip r:embed="rId3"/>
          <a:srcRect/>
          <a:stretch>
            <a:fillRect/>
          </a:stretch>
        </p:blipFill>
        <p:spPr bwMode="auto">
          <a:xfrm>
            <a:off x="0" y="5356225"/>
            <a:ext cx="9144000" cy="1517650"/>
          </a:xfrm>
          <a:prstGeom prst="rect">
            <a:avLst/>
          </a:prstGeom>
          <a:noFill/>
          <a:ln w="9525">
            <a:noFill/>
            <a:miter lim="800000"/>
            <a:headEnd/>
            <a:tailEnd/>
          </a:ln>
        </p:spPr>
      </p:pic>
      <p:pic>
        <p:nvPicPr>
          <p:cNvPr id="14339" name="Picture 3"/>
          <p:cNvPicPr>
            <a:picLocks noChangeArrowheads="1"/>
          </p:cNvPicPr>
          <p:nvPr/>
        </p:nvPicPr>
        <p:blipFill>
          <a:blip r:embed="rId4"/>
          <a:srcRect/>
          <a:stretch>
            <a:fillRect/>
          </a:stretch>
        </p:blipFill>
        <p:spPr bwMode="auto">
          <a:xfrm>
            <a:off x="325438" y="269875"/>
            <a:ext cx="2654300" cy="730250"/>
          </a:xfrm>
          <a:prstGeom prst="rect">
            <a:avLst/>
          </a:prstGeom>
          <a:noFill/>
          <a:ln w="9525">
            <a:noFill/>
            <a:miter lim="800000"/>
            <a:headEnd/>
            <a:tailEnd/>
          </a:ln>
        </p:spPr>
      </p:pic>
      <p:sp>
        <p:nvSpPr>
          <p:cNvPr id="14340"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3775FDA3-9E65-443C-BB5E-C79926CF3971}" type="slidenum">
              <a:rPr lang="en-US" sz="1400">
                <a:solidFill>
                  <a:schemeClr val="tx1"/>
                </a:solidFill>
                <a:cs typeface="Arial" charset="0"/>
              </a:rPr>
              <a:pPr algn="ctr"/>
              <a:t>1</a:t>
            </a:fld>
            <a:endParaRPr lang="en-US" sz="1400">
              <a:solidFill>
                <a:schemeClr val="tx1"/>
              </a:solidFill>
              <a:cs typeface="Arial" charset="0"/>
            </a:endParaRPr>
          </a:p>
        </p:txBody>
      </p:sp>
      <p:sp>
        <p:nvSpPr>
          <p:cNvPr id="14341"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smtClean="0">
                <a:solidFill>
                  <a:srgbClr val="2490D8"/>
                </a:solidFill>
                <a:latin typeface="Tahoma" pitchFamily="34" charset="0"/>
                <a:cs typeface="Tahoma" pitchFamily="34" charset="0"/>
                <a:sym typeface="Tahoma" pitchFamily="34" charset="0"/>
              </a:rPr>
              <a:t>Math CAMPPP 2011</a:t>
            </a:r>
            <a:endParaRPr lang="en-US" sz="4800" smtClean="0">
              <a:solidFill>
                <a:srgbClr val="2490D8"/>
              </a:solidFill>
              <a:latin typeface="Tahoma" pitchFamily="34" charset="0"/>
              <a:sym typeface="Tahoma" pitchFamily="34" charset="0"/>
            </a:endParaRPr>
          </a:p>
        </p:txBody>
      </p:sp>
      <p:sp>
        <p:nvSpPr>
          <p:cNvPr id="14342" name="Rectangle 6"/>
          <p:cNvSpPr>
            <a:spLocks noGrp="1" noChangeArrowheads="1"/>
          </p:cNvSpPr>
          <p:nvPr>
            <p:ph idx="1"/>
          </p:nvPr>
        </p:nvSpPr>
        <p:spPr>
          <a:xfrm>
            <a:off x="228600" y="3352800"/>
            <a:ext cx="8305800" cy="3505200"/>
          </a:xfrm>
        </p:spPr>
        <p:txBody>
          <a:bodyPr rIns="132080"/>
          <a:lstStyle/>
          <a:p>
            <a:pPr marL="39688" indent="0" algn="r" eaLnBrk="1" hangingPunct="1">
              <a:buFont typeface="Arial" charset="0"/>
              <a:buNone/>
            </a:pPr>
            <a:r>
              <a:rPr lang="en-US" smtClean="0">
                <a:solidFill>
                  <a:srgbClr val="B42478"/>
                </a:solidFill>
                <a:latin typeface="Tahoma" pitchFamily="34" charset="0"/>
                <a:cs typeface="Tahoma" pitchFamily="34" charset="0"/>
                <a:sym typeface="Tahoma" pitchFamily="34" charset="0"/>
              </a:rPr>
              <a:t>Breakout 4:  Working with Students Who Are Struggling</a:t>
            </a:r>
            <a:endParaRPr lang="en-US" smtClean="0">
              <a:solidFill>
                <a:srgbClr val="B42478"/>
              </a:solidFill>
              <a:latin typeface="Tahoma" pitchFamily="34" charset="0"/>
              <a:sym typeface="Tahoma" pitchFamily="34" charset="0"/>
            </a:endParaRPr>
          </a:p>
          <a:p>
            <a:pPr marL="39688" indent="0" algn="ctr" eaLnBrk="1" hangingPunct="1">
              <a:buFont typeface="Arial" charset="0"/>
              <a:buNone/>
            </a:pPr>
            <a:endParaRPr lang="en-US" smtClean="0"/>
          </a:p>
          <a:p>
            <a:pPr marL="39688" indent="0" algn="ctr" eaLnBrk="1" hangingPunct="1">
              <a:buFont typeface="Arial" charset="0"/>
              <a:buNone/>
            </a:pPr>
            <a:endParaRPr lang="en-US" smtClean="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Fishing for Your Thoughts</a:t>
            </a:r>
          </a:p>
        </p:txBody>
      </p:sp>
      <p:sp>
        <p:nvSpPr>
          <p:cNvPr id="22530" name="Content Placeholder 2"/>
          <p:cNvSpPr>
            <a:spLocks noGrp="1"/>
          </p:cNvSpPr>
          <p:nvPr>
            <p:ph idx="1"/>
          </p:nvPr>
        </p:nvSpPr>
        <p:spPr/>
        <p:txBody>
          <a:bodyPr/>
          <a:lstStyle/>
          <a:p>
            <a:pPr>
              <a:buFont typeface="Arial" charset="0"/>
              <a:buNone/>
            </a:pPr>
            <a:r>
              <a:rPr lang="en-US" smtClean="0"/>
              <a:t>Reflect on the following quotation:</a:t>
            </a:r>
          </a:p>
          <a:p>
            <a:pPr>
              <a:buFont typeface="Arial" charset="0"/>
              <a:buNone/>
            </a:pPr>
            <a:r>
              <a:rPr lang="en-US" smtClean="0"/>
              <a:t>To be a great fisherman, you have to think like a fish.</a:t>
            </a:r>
          </a:p>
          <a:p>
            <a:pPr>
              <a:buFont typeface="Arial" charset="0"/>
              <a:buNone/>
            </a:pPr>
            <a:endParaRPr lang="en-US" smtClean="0"/>
          </a:p>
          <a:p>
            <a:pPr>
              <a:buFont typeface="Arial" charset="0"/>
              <a:buNone/>
            </a:pPr>
            <a:r>
              <a:rPr lang="en-US" smtClean="0"/>
              <a:t>Please note a couple of thoughts in your journal, and attach the fish charm to your fishing hat.</a:t>
            </a:r>
          </a:p>
        </p:txBody>
      </p:sp>
      <p:sp>
        <p:nvSpPr>
          <p:cNvPr id="22531" name="Slide Number Placeholder 3"/>
          <p:cNvSpPr>
            <a:spLocks noGrp="1"/>
          </p:cNvSpPr>
          <p:nvPr>
            <p:ph type="sldNum" sz="quarter" idx="10"/>
          </p:nvPr>
        </p:nvSpPr>
        <p:spPr>
          <a:noFill/>
        </p:spPr>
        <p:txBody>
          <a:bodyPr/>
          <a:lstStyle/>
          <a:p>
            <a:fld id="{BB08AF10-5766-4006-982A-7F2E21FF54CB}" type="slidenum">
              <a:rPr lang="en-US" smtClean="0">
                <a:latin typeface="Arial" charset="0"/>
                <a:ea typeface="ヒラギノ角ゴ ProN W3"/>
                <a:cs typeface="Arial" charset="0"/>
                <a:sym typeface="Arial" charset="0"/>
              </a:rPr>
              <a:pPr/>
              <a:t>10</a:t>
            </a:fld>
            <a:endParaRPr lang="en-US" smtClean="0">
              <a:latin typeface="Arial" charset="0"/>
              <a:ea typeface="ヒラギノ角ゴ ProN W3"/>
              <a:cs typeface="Arial" charset="0"/>
              <a:sym typeface="Arial"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Fishing for Your Thoughts</a:t>
            </a:r>
          </a:p>
        </p:txBody>
      </p:sp>
      <p:sp>
        <p:nvSpPr>
          <p:cNvPr id="24578" name="Content Placeholder 2"/>
          <p:cNvSpPr>
            <a:spLocks noGrp="1"/>
          </p:cNvSpPr>
          <p:nvPr>
            <p:ph idx="1"/>
          </p:nvPr>
        </p:nvSpPr>
        <p:spPr/>
        <p:txBody>
          <a:bodyPr/>
          <a:lstStyle/>
          <a:p>
            <a:pPr>
              <a:buFont typeface="Arial" charset="0"/>
              <a:buNone/>
            </a:pPr>
            <a:r>
              <a:rPr lang="en-US" smtClean="0"/>
              <a:t>We would like to send you </a:t>
            </a:r>
          </a:p>
          <a:p>
            <a:pPr>
              <a:buFont typeface="Arial" charset="0"/>
              <a:buNone/>
            </a:pPr>
            <a:r>
              <a:rPr lang="en-US" smtClean="0"/>
              <a:t>on your way with our very </a:t>
            </a:r>
          </a:p>
          <a:p>
            <a:pPr>
              <a:buFont typeface="Arial" charset="0"/>
              <a:buNone/>
            </a:pPr>
            <a:r>
              <a:rPr lang="en-US" smtClean="0"/>
              <a:t>“Best Fishes”, and those of </a:t>
            </a:r>
          </a:p>
          <a:p>
            <a:pPr>
              <a:buFont typeface="Arial" charset="0"/>
              <a:buNone/>
            </a:pPr>
            <a:r>
              <a:rPr lang="en-US" smtClean="0"/>
              <a:t>your buddies from the fishing lodge!! </a:t>
            </a:r>
          </a:p>
          <a:p>
            <a:pPr>
              <a:buFont typeface="Arial" charset="0"/>
              <a:buNone/>
            </a:pPr>
            <a:r>
              <a:rPr lang="en-US" smtClean="0"/>
              <a:t>Safe travels and …</a:t>
            </a:r>
          </a:p>
          <a:p>
            <a:pPr>
              <a:buFont typeface="Arial" charset="0"/>
              <a:buNone/>
            </a:pPr>
            <a:r>
              <a:rPr lang="en-US" smtClean="0"/>
              <a:t>“May the holes in your net be no larger than the fish in it!” (Irish blessing)</a:t>
            </a:r>
          </a:p>
        </p:txBody>
      </p:sp>
      <p:sp>
        <p:nvSpPr>
          <p:cNvPr id="24579" name="Slide Number Placeholder 3"/>
          <p:cNvSpPr>
            <a:spLocks noGrp="1"/>
          </p:cNvSpPr>
          <p:nvPr>
            <p:ph type="sldNum" sz="quarter" idx="10"/>
          </p:nvPr>
        </p:nvSpPr>
        <p:spPr>
          <a:noFill/>
        </p:spPr>
        <p:txBody>
          <a:bodyPr/>
          <a:lstStyle/>
          <a:p>
            <a:fld id="{7D8CDCED-8BCA-4DCF-BDBE-99166D93BC9C}" type="slidenum">
              <a:rPr lang="en-US" smtClean="0">
                <a:latin typeface="Arial" charset="0"/>
                <a:ea typeface="ヒラギノ角ゴ ProN W3"/>
                <a:cs typeface="Arial" charset="0"/>
                <a:sym typeface="Arial" charset="0"/>
              </a:rPr>
              <a:pPr/>
              <a:t>11</a:t>
            </a:fld>
            <a:endParaRPr lang="en-US" smtClean="0">
              <a:latin typeface="Arial" charset="0"/>
              <a:ea typeface="ヒラギノ角ゴ ProN W3"/>
              <a:cs typeface="Arial" charset="0"/>
              <a:sym typeface="Arial" charset="0"/>
            </a:endParaRPr>
          </a:p>
        </p:txBody>
      </p:sp>
      <p:pic>
        <p:nvPicPr>
          <p:cNvPr id="24580" name="Picture 2" descr="C:\Documents and Settings\cchaput\Local Settings\Temporary Internet Files\Content.IE5\O1MRSPYJ\MP900438393[1].jpg"/>
          <p:cNvPicPr>
            <a:picLocks noChangeAspect="1" noChangeArrowheads="1"/>
          </p:cNvPicPr>
          <p:nvPr/>
        </p:nvPicPr>
        <p:blipFill>
          <a:blip r:embed="rId3"/>
          <a:srcRect/>
          <a:stretch>
            <a:fillRect/>
          </a:stretch>
        </p:blipFill>
        <p:spPr bwMode="auto">
          <a:xfrm>
            <a:off x="5486400" y="1295400"/>
            <a:ext cx="2895600" cy="1946275"/>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title"/>
          </p:nvPr>
        </p:nvSpPr>
        <p:spPr/>
        <p:txBody>
          <a:bodyPr rIns="132080"/>
          <a:lstStyle/>
          <a:p>
            <a:pPr indent="0" eaLnBrk="1" hangingPunct="1"/>
            <a:r>
              <a:rPr lang="en-US" smtClean="0"/>
              <a:t>Learning Goals</a:t>
            </a:r>
          </a:p>
        </p:txBody>
      </p:sp>
      <p:sp>
        <p:nvSpPr>
          <p:cNvPr id="16386" name="Rectangle 4"/>
          <p:cNvSpPr>
            <a:spLocks noGrp="1" noChangeArrowheads="1"/>
          </p:cNvSpPr>
          <p:nvPr>
            <p:ph idx="1"/>
          </p:nvPr>
        </p:nvSpPr>
        <p:spPr/>
        <p:txBody>
          <a:bodyPr rIns="132080"/>
          <a:lstStyle/>
          <a:p>
            <a:pPr eaLnBrk="1" hangingPunct="1"/>
            <a:r>
              <a:rPr lang="en-US" smtClean="0"/>
              <a:t>I will use the key components of effective instruction to support my struggling students.</a:t>
            </a:r>
          </a:p>
          <a:p>
            <a:pPr eaLnBrk="1" hangingPunct="1"/>
            <a:r>
              <a:rPr lang="en-US" smtClean="0"/>
              <a:t>I will reflect on how to embed new strategies into my practice.</a:t>
            </a:r>
          </a:p>
        </p:txBody>
      </p:sp>
      <p:sp>
        <p:nvSpPr>
          <p:cNvPr id="16387" name="Slide Number Placeholder 3"/>
          <p:cNvSpPr>
            <a:spLocks noGrp="1"/>
          </p:cNvSpPr>
          <p:nvPr>
            <p:ph type="sldNum" sz="quarter" idx="10"/>
          </p:nvPr>
        </p:nvSpPr>
        <p:spPr>
          <a:noFill/>
        </p:spPr>
        <p:txBody>
          <a:bodyPr/>
          <a:lstStyle/>
          <a:p>
            <a:fld id="{403B70FA-DD52-4F47-8714-FC7127CE6943}" type="slidenum">
              <a:rPr lang="en-US" smtClean="0">
                <a:latin typeface="Arial" charset="0"/>
                <a:ea typeface="ヒラギノ角ゴ ProN W3"/>
                <a:cs typeface="Arial" charset="0"/>
                <a:sym typeface="Arial" charset="0"/>
              </a:rPr>
              <a:pPr/>
              <a:t>2</a:t>
            </a:fld>
            <a:endParaRPr lang="en-US" smtClean="0">
              <a:latin typeface="Arial" charset="0"/>
              <a:ea typeface="ヒラギノ角ゴ ProN W3"/>
              <a:cs typeface="Arial" charset="0"/>
              <a:sym typeface="Arial" charset="0"/>
            </a:endParaRPr>
          </a:p>
        </p:txBody>
      </p:sp>
      <p:pic>
        <p:nvPicPr>
          <p:cNvPr id="16388" name="Picture 1"/>
          <p:cNvPicPr>
            <a:picLocks noChangeArrowheads="1"/>
          </p:cNvPicPr>
          <p:nvPr/>
        </p:nvPicPr>
        <p:blipFill>
          <a:blip r:embed="rId2"/>
          <a:srcRect/>
          <a:stretch>
            <a:fillRect/>
          </a:stretch>
        </p:blipFill>
        <p:spPr bwMode="auto">
          <a:xfrm>
            <a:off x="0" y="5356225"/>
            <a:ext cx="9144000" cy="1517650"/>
          </a:xfrm>
          <a:prstGeom prst="rect">
            <a:avLst/>
          </a:prstGeom>
          <a:noFill/>
          <a:ln w="9525">
            <a:noFill/>
            <a:miter lim="800000"/>
            <a:headEnd/>
            <a:tailEnd/>
          </a:ln>
        </p:spPr>
      </p:pic>
      <p:sp>
        <p:nvSpPr>
          <p:cNvPr id="16389"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F0F4DB12-65F3-463C-8617-4BA787C0EA3D}" type="slidenum">
              <a:rPr lang="en-US" sz="1400">
                <a:solidFill>
                  <a:schemeClr val="tx1"/>
                </a:solidFill>
                <a:cs typeface="Arial" charset="0"/>
              </a:rPr>
              <a:pPr algn="ctr"/>
              <a:t>2</a:t>
            </a:fld>
            <a:endParaRPr lang="en-US" sz="1400">
              <a:solidFill>
                <a:schemeClr val="tx1"/>
              </a:solidFill>
              <a:cs typeface="Arial"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indent="0"/>
            <a:r>
              <a:rPr lang="en-US" smtClean="0"/>
              <a:t>Before/Part 1/Minds On</a:t>
            </a:r>
            <a:br>
              <a:rPr lang="en-US" smtClean="0"/>
            </a:br>
            <a:r>
              <a:rPr lang="en-US" smtClean="0"/>
              <a:t>Four Corners</a:t>
            </a:r>
          </a:p>
        </p:txBody>
      </p:sp>
      <p:sp>
        <p:nvSpPr>
          <p:cNvPr id="17410" name="Content Placeholder 2"/>
          <p:cNvSpPr>
            <a:spLocks noGrp="1"/>
          </p:cNvSpPr>
          <p:nvPr>
            <p:ph idx="1"/>
          </p:nvPr>
        </p:nvSpPr>
        <p:spPr/>
        <p:txBody>
          <a:bodyPr/>
          <a:lstStyle/>
          <a:p>
            <a:r>
              <a:rPr lang="en-US" smtClean="0"/>
              <a:t>When you think about </a:t>
            </a:r>
            <a:r>
              <a:rPr lang="en-US" u="sng" smtClean="0"/>
              <a:t>teaching algebraic concepts</a:t>
            </a:r>
            <a:r>
              <a:rPr lang="en-US" smtClean="0"/>
              <a:t> to your students, which movie best represents how you feel?</a:t>
            </a:r>
          </a:p>
          <a:p>
            <a:pPr>
              <a:buFont typeface="Arial" charset="0"/>
              <a:buNone/>
            </a:pPr>
            <a:endParaRPr lang="en-US" smtClean="0"/>
          </a:p>
        </p:txBody>
      </p:sp>
      <p:sp>
        <p:nvSpPr>
          <p:cNvPr id="17411" name="Slide Number Placeholder 3"/>
          <p:cNvSpPr>
            <a:spLocks noGrp="1"/>
          </p:cNvSpPr>
          <p:nvPr>
            <p:ph type="sldNum" sz="quarter" idx="10"/>
          </p:nvPr>
        </p:nvSpPr>
        <p:spPr>
          <a:noFill/>
        </p:spPr>
        <p:txBody>
          <a:bodyPr/>
          <a:lstStyle/>
          <a:p>
            <a:fld id="{1D23206E-26B8-4B9F-A8D8-3EE963D57484}" type="slidenum">
              <a:rPr lang="en-US" smtClean="0">
                <a:latin typeface="Arial" charset="0"/>
                <a:ea typeface="ヒラギノ角ゴ ProN W3"/>
                <a:cs typeface="Arial" charset="0"/>
                <a:sym typeface="Arial" charset="0"/>
              </a:rPr>
              <a:pPr/>
              <a:t>3</a:t>
            </a:fld>
            <a:endParaRPr lang="en-US" smtClean="0">
              <a:latin typeface="Arial" charset="0"/>
              <a:ea typeface="ヒラギノ角ゴ ProN W3"/>
              <a:cs typeface="Arial" charset="0"/>
              <a:sym typeface="Arial" charset="0"/>
            </a:endParaRPr>
          </a:p>
        </p:txBody>
      </p:sp>
      <p:pic>
        <p:nvPicPr>
          <p:cNvPr id="17412" name="Picture 4"/>
          <p:cNvPicPr>
            <a:picLocks noChangeAspect="1" noChangeArrowheads="1"/>
          </p:cNvPicPr>
          <p:nvPr/>
        </p:nvPicPr>
        <p:blipFill>
          <a:blip r:embed="rId3"/>
          <a:srcRect/>
          <a:stretch>
            <a:fillRect/>
          </a:stretch>
        </p:blipFill>
        <p:spPr bwMode="auto">
          <a:xfrm>
            <a:off x="3276600" y="3352800"/>
            <a:ext cx="1447800" cy="1847850"/>
          </a:xfrm>
          <a:prstGeom prst="rect">
            <a:avLst/>
          </a:prstGeom>
          <a:noFill/>
          <a:ln w="9525">
            <a:noFill/>
            <a:miter lim="800000"/>
            <a:headEnd/>
            <a:tailEnd/>
          </a:ln>
        </p:spPr>
      </p:pic>
      <p:pic>
        <p:nvPicPr>
          <p:cNvPr id="17413" name="Picture 5"/>
          <p:cNvPicPr>
            <a:picLocks noChangeAspect="1" noChangeArrowheads="1"/>
          </p:cNvPicPr>
          <p:nvPr/>
        </p:nvPicPr>
        <p:blipFill>
          <a:blip r:embed="rId4"/>
          <a:srcRect/>
          <a:stretch>
            <a:fillRect/>
          </a:stretch>
        </p:blipFill>
        <p:spPr bwMode="auto">
          <a:xfrm>
            <a:off x="1295400" y="3276600"/>
            <a:ext cx="1447800" cy="2079625"/>
          </a:xfrm>
          <a:prstGeom prst="rect">
            <a:avLst/>
          </a:prstGeom>
          <a:noFill/>
          <a:ln w="9525">
            <a:noFill/>
            <a:miter lim="800000"/>
            <a:headEnd/>
            <a:tailEnd/>
          </a:ln>
        </p:spPr>
      </p:pic>
      <p:pic>
        <p:nvPicPr>
          <p:cNvPr id="17414" name="Picture 6"/>
          <p:cNvPicPr>
            <a:picLocks noChangeAspect="1" noChangeArrowheads="1"/>
          </p:cNvPicPr>
          <p:nvPr/>
        </p:nvPicPr>
        <p:blipFill>
          <a:blip r:embed="rId5"/>
          <a:srcRect/>
          <a:stretch>
            <a:fillRect/>
          </a:stretch>
        </p:blipFill>
        <p:spPr bwMode="auto">
          <a:xfrm>
            <a:off x="5181600" y="3276600"/>
            <a:ext cx="1658938" cy="2517775"/>
          </a:xfrm>
          <a:prstGeom prst="rect">
            <a:avLst/>
          </a:prstGeom>
          <a:noFill/>
          <a:ln w="9525">
            <a:noFill/>
            <a:miter lim="800000"/>
            <a:headEnd/>
            <a:tailEnd/>
          </a:ln>
        </p:spPr>
      </p:pic>
      <p:pic>
        <p:nvPicPr>
          <p:cNvPr id="17415" name="Picture 7"/>
          <p:cNvPicPr>
            <a:picLocks noChangeAspect="1" noChangeArrowheads="1"/>
          </p:cNvPicPr>
          <p:nvPr/>
        </p:nvPicPr>
        <p:blipFill>
          <a:blip r:embed="rId6"/>
          <a:srcRect/>
          <a:stretch>
            <a:fillRect/>
          </a:stretch>
        </p:blipFill>
        <p:spPr bwMode="auto">
          <a:xfrm>
            <a:off x="7162800" y="2895600"/>
            <a:ext cx="1498600" cy="2454275"/>
          </a:xfrm>
          <a:prstGeom prst="rect">
            <a:avLst/>
          </a:prstGeom>
          <a:noFill/>
          <a:ln w="9525">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indent="0"/>
            <a:r>
              <a:rPr lang="en-US" smtClean="0"/>
              <a:t>During/Part 2/Action</a:t>
            </a:r>
            <a:br>
              <a:rPr lang="en-US" smtClean="0"/>
            </a:br>
            <a:r>
              <a:rPr lang="en-US" smtClean="0"/>
              <a:t>Problem-Solving Centres</a:t>
            </a:r>
          </a:p>
        </p:txBody>
      </p:sp>
      <p:sp>
        <p:nvSpPr>
          <p:cNvPr id="19458" name="Content Placeholder 2"/>
          <p:cNvSpPr>
            <a:spLocks noGrp="1"/>
          </p:cNvSpPr>
          <p:nvPr>
            <p:ph idx="1"/>
          </p:nvPr>
        </p:nvSpPr>
        <p:spPr/>
        <p:txBody>
          <a:bodyPr/>
          <a:lstStyle/>
          <a:p>
            <a:r>
              <a:rPr lang="en-US" smtClean="0"/>
              <a:t>Centre One:  Parallel Tasks</a:t>
            </a:r>
          </a:p>
          <a:p>
            <a:r>
              <a:rPr lang="en-US" smtClean="0"/>
              <a:t>Centre Two:  Looking at CLIPS</a:t>
            </a:r>
          </a:p>
          <a:p>
            <a:r>
              <a:rPr lang="en-US" smtClean="0"/>
              <a:t>Centre Three:  CLIPS… Without the Computer</a:t>
            </a:r>
          </a:p>
          <a:p>
            <a:r>
              <a:rPr lang="en-US" smtClean="0"/>
              <a:t>Centre Four:  Connection Junction</a:t>
            </a:r>
          </a:p>
        </p:txBody>
      </p:sp>
      <p:sp>
        <p:nvSpPr>
          <p:cNvPr id="19459" name="Slide Number Placeholder 3"/>
          <p:cNvSpPr>
            <a:spLocks noGrp="1"/>
          </p:cNvSpPr>
          <p:nvPr>
            <p:ph type="sldNum" sz="quarter" idx="10"/>
          </p:nvPr>
        </p:nvSpPr>
        <p:spPr>
          <a:noFill/>
        </p:spPr>
        <p:txBody>
          <a:bodyPr/>
          <a:lstStyle/>
          <a:p>
            <a:fld id="{543CD333-9056-4F95-B722-4A22B8A44BB6}" type="slidenum">
              <a:rPr lang="en-US" smtClean="0">
                <a:latin typeface="Arial" charset="0"/>
                <a:ea typeface="ヒラギノ角ゴ ProN W3"/>
                <a:cs typeface="Arial" charset="0"/>
                <a:sym typeface="Arial" charset="0"/>
              </a:rPr>
              <a:pPr/>
              <a:t>4</a:t>
            </a:fld>
            <a:endParaRPr lang="en-US" smtClean="0">
              <a:latin typeface="Arial" charset="0"/>
              <a:ea typeface="ヒラギノ角ゴ ProN W3"/>
              <a:cs typeface="Arial" charset="0"/>
              <a:sym typeface="Arial"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90488"/>
            <a:ext cx="8686800" cy="1509712"/>
          </a:xfrm>
        </p:spPr>
        <p:txBody>
          <a:bodyPr/>
          <a:lstStyle/>
          <a:p>
            <a:r>
              <a:rPr lang="en-CA" sz="4000" smtClean="0"/>
              <a:t>Parallel Tasks – from Good Questions</a:t>
            </a:r>
            <a:endParaRPr lang="en-US" sz="4000" smtClean="0"/>
          </a:p>
        </p:txBody>
      </p:sp>
      <p:pic>
        <p:nvPicPr>
          <p:cNvPr id="26628" name="Picture 4" descr="2011-08-16_0007"/>
          <p:cNvPicPr>
            <a:picLocks noChangeAspect="1" noChangeArrowheads="1"/>
          </p:cNvPicPr>
          <p:nvPr>
            <p:ph type="body" idx="1"/>
          </p:nvPr>
        </p:nvPicPr>
        <p:blipFill>
          <a:blip r:embed="rId2"/>
          <a:srcRect l="21851" t="19193" r="13190" b="29134"/>
          <a:stretch>
            <a:fillRect/>
          </a:stretch>
        </p:blipFill>
        <p:spPr>
          <a:xfrm>
            <a:off x="1295400" y="1600200"/>
            <a:ext cx="6572250" cy="5257800"/>
          </a:xfrm>
          <a:no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CA" smtClean="0"/>
              <a:t>Common Questions</a:t>
            </a:r>
            <a:endParaRPr lang="en-US" smtClean="0"/>
          </a:p>
        </p:txBody>
      </p:sp>
      <p:sp>
        <p:nvSpPr>
          <p:cNvPr id="27651" name="Rectangle 3"/>
          <p:cNvSpPr>
            <a:spLocks noGrp="1" noChangeArrowheads="1"/>
          </p:cNvSpPr>
          <p:nvPr>
            <p:ph type="body" idx="1"/>
          </p:nvPr>
        </p:nvSpPr>
        <p:spPr/>
        <p:txBody>
          <a:bodyPr/>
          <a:lstStyle/>
          <a:p>
            <a:r>
              <a:rPr lang="en-CA" smtClean="0"/>
              <a:t>What numbers did you end up with at the top?</a:t>
            </a:r>
          </a:p>
          <a:p>
            <a:r>
              <a:rPr lang="en-CA" smtClean="0"/>
              <a:t>Did they form a pattern?</a:t>
            </a:r>
          </a:p>
          <a:p>
            <a:r>
              <a:rPr lang="en-CA" smtClean="0"/>
              <a:t>What about the bottom? What was the pattern?</a:t>
            </a:r>
            <a:endParaRPr lang="en-US" smtClean="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CA" smtClean="0"/>
              <a:t>Parallel task 2</a:t>
            </a:r>
            <a:endParaRPr lang="en-US" smtClean="0"/>
          </a:p>
        </p:txBody>
      </p:sp>
      <p:pic>
        <p:nvPicPr>
          <p:cNvPr id="28676" name="Picture 4" descr="2011-08-16_0008"/>
          <p:cNvPicPr>
            <a:picLocks noChangeAspect="1" noChangeArrowheads="1"/>
          </p:cNvPicPr>
          <p:nvPr>
            <p:ph type="body" idx="1"/>
          </p:nvPr>
        </p:nvPicPr>
        <p:blipFill>
          <a:blip r:embed="rId2"/>
          <a:srcRect l="11540" t="18166" b="7529"/>
          <a:stretch>
            <a:fillRect/>
          </a:stretch>
        </p:blipFill>
        <p:spPr>
          <a:xfrm>
            <a:off x="1285875" y="1219200"/>
            <a:ext cx="6572250" cy="5257800"/>
          </a:xfrm>
          <a:noFill/>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CA" smtClean="0"/>
              <a:t>Animal Name Grid task	</a:t>
            </a:r>
            <a:endParaRPr lang="en-US" smtClean="0"/>
          </a:p>
        </p:txBody>
      </p:sp>
      <p:sp>
        <p:nvSpPr>
          <p:cNvPr id="29699" name="Rectangle 3"/>
          <p:cNvSpPr>
            <a:spLocks noGrp="1" noChangeArrowheads="1"/>
          </p:cNvSpPr>
          <p:nvPr>
            <p:ph type="body" idx="1"/>
          </p:nvPr>
        </p:nvSpPr>
        <p:spPr/>
        <p:txBody>
          <a:bodyPr/>
          <a:lstStyle/>
          <a:p>
            <a:r>
              <a:rPr lang="en-CA" smtClean="0"/>
              <a:t>Create an OPTION 2</a:t>
            </a:r>
          </a:p>
          <a:p>
            <a:endParaRPr lang="en-CA" smtClean="0"/>
          </a:p>
          <a:p>
            <a:r>
              <a:rPr lang="en-CA" smtClean="0"/>
              <a:t>What consolidation question(s) could you ask the whole group?</a:t>
            </a:r>
          </a:p>
          <a:p>
            <a:pPr>
              <a:buFont typeface="Arial" charset="0"/>
              <a:buNone/>
            </a:pPr>
            <a:endParaRPr lang="en-US" smtClean="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After/Part 3/Consolidation</a:t>
            </a:r>
            <a:br>
              <a:rPr lang="en-US" smtClean="0"/>
            </a:br>
            <a:r>
              <a:rPr lang="en-US" sz="3600" smtClean="0"/>
              <a:t>How Many Fish Have You Caught?</a:t>
            </a:r>
          </a:p>
        </p:txBody>
      </p:sp>
      <p:sp>
        <p:nvSpPr>
          <p:cNvPr id="21506" name="Content Placeholder 2"/>
          <p:cNvSpPr>
            <a:spLocks noGrp="1"/>
          </p:cNvSpPr>
          <p:nvPr>
            <p:ph idx="1"/>
          </p:nvPr>
        </p:nvSpPr>
        <p:spPr/>
        <p:txBody>
          <a:bodyPr/>
          <a:lstStyle/>
          <a:p>
            <a:pPr>
              <a:buFont typeface="Arial" charset="0"/>
              <a:buNone/>
            </a:pPr>
            <a:r>
              <a:rPr lang="en-US" sz="3600" smtClean="0"/>
              <a:t>How might your practice around teaching algebraic thinking be different now than it was earlier in the week?</a:t>
            </a:r>
          </a:p>
          <a:p>
            <a:r>
              <a:rPr lang="en-US" smtClean="0"/>
              <a:t>Take a few minutes to jot down some personal notes in your journal.</a:t>
            </a:r>
          </a:p>
          <a:p>
            <a:r>
              <a:rPr lang="en-US" smtClean="0"/>
              <a:t>Group discussion</a:t>
            </a:r>
          </a:p>
        </p:txBody>
      </p:sp>
      <p:sp>
        <p:nvSpPr>
          <p:cNvPr id="21507" name="Slide Number Placeholder 3"/>
          <p:cNvSpPr>
            <a:spLocks noGrp="1"/>
          </p:cNvSpPr>
          <p:nvPr>
            <p:ph type="sldNum" sz="quarter" idx="10"/>
          </p:nvPr>
        </p:nvSpPr>
        <p:spPr>
          <a:noFill/>
        </p:spPr>
        <p:txBody>
          <a:bodyPr/>
          <a:lstStyle/>
          <a:p>
            <a:fld id="{CF280055-018F-4B7D-B01D-BEB712A548FC}" type="slidenum">
              <a:rPr lang="en-US" smtClean="0">
                <a:latin typeface="Arial" charset="0"/>
                <a:ea typeface="ヒラギノ角ゴ ProN W3"/>
                <a:cs typeface="Arial" charset="0"/>
                <a:sym typeface="Arial" charset="0"/>
              </a:rPr>
              <a:pPr/>
              <a:t>9</a:t>
            </a:fld>
            <a:endParaRPr lang="en-US" smtClean="0">
              <a:latin typeface="Arial" charset="0"/>
              <a:ea typeface="ヒラギノ角ゴ ProN W3"/>
              <a:cs typeface="Arial" charset="0"/>
              <a:sym typeface="Arial" charset="0"/>
            </a:endParaRPr>
          </a:p>
        </p:txBody>
      </p:sp>
    </p:spTree>
  </p:cSld>
  <p:clrMapOvr>
    <a:masterClrMapping/>
  </p:clrMapOvr>
  <p:transition/>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TotalTime>
  <Pages>0</Pages>
  <Words>331</Words>
  <Characters>0</Characters>
  <Application>Microsoft Office PowerPoint</Application>
  <PresentationFormat>On-screen Show (4:3)</PresentationFormat>
  <Lines>0</Lines>
  <Paragraphs>53</Paragraphs>
  <Slides>11</Slides>
  <Notes>5</Notes>
  <HiddenSlides>1</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11</vt:i4>
      </vt:variant>
    </vt:vector>
  </HeadingPairs>
  <TitlesOfParts>
    <vt:vector size="17" baseType="lpstr">
      <vt:lpstr>Arial</vt:lpstr>
      <vt:lpstr>ヒラギノ角ゴ ProN W3</vt:lpstr>
      <vt:lpstr>ＭＳ Ｐゴシック</vt:lpstr>
      <vt:lpstr>Tahoma</vt:lpstr>
      <vt:lpstr>Calibri</vt:lpstr>
      <vt:lpstr>2_Default Design</vt:lpstr>
      <vt:lpstr>Math CAMPPP 2011</vt:lpstr>
      <vt:lpstr>Learning Goals</vt:lpstr>
      <vt:lpstr>Before/Part 1/Minds On Four Corners</vt:lpstr>
      <vt:lpstr>During/Part 2/Action Problem-Solving Centres</vt:lpstr>
      <vt:lpstr>Parallel Tasks – from Good Questions</vt:lpstr>
      <vt:lpstr>Common Questions</vt:lpstr>
      <vt:lpstr>Parallel task 2</vt:lpstr>
      <vt:lpstr>Animal Name Grid task </vt:lpstr>
      <vt:lpstr>After/Part 3/Consolidation How Many Fish Have You Caught?</vt:lpstr>
      <vt:lpstr>Fishing for Your Thoughts</vt:lpstr>
      <vt:lpstr>Fishing for Your Thoughts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SoftXP</cp:lastModifiedBy>
  <cp:revision>17</cp:revision>
  <dcterms:modified xsi:type="dcterms:W3CDTF">2011-08-16T21:26:51Z</dcterms:modified>
</cp:coreProperties>
</file>